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2302F5-D91C-4A73-BEBB-D9509DF5EABD}"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C6A915C5-07EC-4FFF-AB89-6D3766D351DE}">
      <dgm:prSet phldrT="[Text]"/>
      <dgm:spPr>
        <a:solidFill>
          <a:schemeClr val="accent5">
            <a:lumMod val="75000"/>
          </a:schemeClr>
        </a:solidFill>
      </dgm:spPr>
      <dgm:t>
        <a:bodyPr/>
        <a:lstStyle/>
        <a:p>
          <a:r>
            <a:rPr lang="en-US" dirty="0" smtClean="0"/>
            <a:t>Routine can help establish good eating habits.</a:t>
          </a:r>
          <a:endParaRPr lang="en-US" dirty="0"/>
        </a:p>
      </dgm:t>
    </dgm:pt>
    <dgm:pt modelId="{C6E1202A-3583-4669-AB60-C58DBD4C7877}" type="parTrans" cxnId="{DA9CA7FE-A93A-42D7-8E84-F14A462D1C82}">
      <dgm:prSet/>
      <dgm:spPr/>
      <dgm:t>
        <a:bodyPr/>
        <a:lstStyle/>
        <a:p>
          <a:endParaRPr lang="en-US"/>
        </a:p>
      </dgm:t>
    </dgm:pt>
    <dgm:pt modelId="{37942F53-8C43-4B6B-905C-93C3E477E660}" type="sibTrans" cxnId="{DA9CA7FE-A93A-42D7-8E84-F14A462D1C82}">
      <dgm:prSet/>
      <dgm:spPr/>
      <dgm:t>
        <a:bodyPr/>
        <a:lstStyle/>
        <a:p>
          <a:endParaRPr lang="en-US"/>
        </a:p>
      </dgm:t>
    </dgm:pt>
    <dgm:pt modelId="{75BC47D8-B562-4EF2-969A-75F8E6228AED}">
      <dgm:prSet phldrT="[Text]"/>
      <dgm:spPr>
        <a:solidFill>
          <a:schemeClr val="accent5">
            <a:lumMod val="75000"/>
          </a:schemeClr>
        </a:solidFill>
      </dgm:spPr>
      <dgm:t>
        <a:bodyPr/>
        <a:lstStyle/>
        <a:p>
          <a:r>
            <a:rPr lang="en-US" dirty="0" smtClean="0"/>
            <a:t>Routines also give children a sense of organization, stability and comfort.</a:t>
          </a:r>
          <a:endParaRPr lang="en-US" dirty="0"/>
        </a:p>
      </dgm:t>
    </dgm:pt>
    <dgm:pt modelId="{20709AC8-B225-4FB1-A6B4-0ABECB93A45E}" type="parTrans" cxnId="{C34129A4-380D-448F-8962-3E6A1ECF0725}">
      <dgm:prSet/>
      <dgm:spPr/>
      <dgm:t>
        <a:bodyPr/>
        <a:lstStyle/>
        <a:p>
          <a:endParaRPr lang="en-US"/>
        </a:p>
      </dgm:t>
    </dgm:pt>
    <dgm:pt modelId="{4F70AEF4-463A-44E2-B90D-7E8679566023}" type="sibTrans" cxnId="{C34129A4-380D-448F-8962-3E6A1ECF0725}">
      <dgm:prSet/>
      <dgm:spPr/>
      <dgm:t>
        <a:bodyPr/>
        <a:lstStyle/>
        <a:p>
          <a:endParaRPr lang="en-US"/>
        </a:p>
      </dgm:t>
    </dgm:pt>
    <dgm:pt modelId="{2DC6F3F7-95FB-4A76-8681-FC1723BC78E9}">
      <dgm:prSet phldrT="[Text]"/>
      <dgm:spPr>
        <a:solidFill>
          <a:schemeClr val="accent5">
            <a:lumMod val="75000"/>
          </a:schemeClr>
        </a:solidFill>
      </dgm:spPr>
      <dgm:t>
        <a:bodyPr/>
        <a:lstStyle/>
        <a:p>
          <a:r>
            <a:rPr lang="en-US" b="1" dirty="0" smtClean="0"/>
            <a:t>New foods are better accepted when they are served when the child is hungry</a:t>
          </a:r>
          <a:endParaRPr lang="en-US" dirty="0"/>
        </a:p>
      </dgm:t>
    </dgm:pt>
    <dgm:pt modelId="{6C961A95-CAA7-4F0D-BF0E-F6AB3A1B156F}" type="parTrans" cxnId="{4CA694F9-0928-4CD5-9E1B-EBC9CD978D69}">
      <dgm:prSet/>
      <dgm:spPr/>
      <dgm:t>
        <a:bodyPr/>
        <a:lstStyle/>
        <a:p>
          <a:endParaRPr lang="en-US"/>
        </a:p>
      </dgm:t>
    </dgm:pt>
    <dgm:pt modelId="{CFBB61F5-E056-49AC-A206-41CF740B8EA7}" type="sibTrans" cxnId="{4CA694F9-0928-4CD5-9E1B-EBC9CD978D69}">
      <dgm:prSet/>
      <dgm:spPr/>
      <dgm:t>
        <a:bodyPr/>
        <a:lstStyle/>
        <a:p>
          <a:endParaRPr lang="en-US"/>
        </a:p>
      </dgm:t>
    </dgm:pt>
    <dgm:pt modelId="{9ACA181F-FA98-4D50-B372-9CCA5522B7EA}">
      <dgm:prSet phldrT="[Text]"/>
      <dgm:spPr>
        <a:solidFill>
          <a:schemeClr val="accent5">
            <a:lumMod val="75000"/>
          </a:schemeClr>
        </a:solidFill>
      </dgm:spPr>
      <dgm:t>
        <a:bodyPr/>
        <a:lstStyle/>
        <a:p>
          <a:r>
            <a:rPr lang="en-US" dirty="0" smtClean="0"/>
            <a:t>Family mealtime provides parents the opportunity to model healthy eating behaviors for their child</a:t>
          </a:r>
          <a:endParaRPr lang="en-US" dirty="0"/>
        </a:p>
      </dgm:t>
    </dgm:pt>
    <dgm:pt modelId="{7CEA40E7-ED23-4C3F-B9AC-08EA2971793F}" type="parTrans" cxnId="{6E475C89-F33B-4D7D-AC6B-990801D26717}">
      <dgm:prSet/>
      <dgm:spPr/>
      <dgm:t>
        <a:bodyPr/>
        <a:lstStyle/>
        <a:p>
          <a:endParaRPr lang="en-US"/>
        </a:p>
      </dgm:t>
    </dgm:pt>
    <dgm:pt modelId="{7FAAC091-08BD-491D-8DA0-87867C9202EE}" type="sibTrans" cxnId="{6E475C89-F33B-4D7D-AC6B-990801D26717}">
      <dgm:prSet/>
      <dgm:spPr/>
      <dgm:t>
        <a:bodyPr/>
        <a:lstStyle/>
        <a:p>
          <a:endParaRPr lang="en-US"/>
        </a:p>
      </dgm:t>
    </dgm:pt>
    <dgm:pt modelId="{04BEFFC1-9247-43B2-98B5-A58B65C763D0}">
      <dgm:prSet phldrT="[Text]"/>
      <dgm:spPr>
        <a:solidFill>
          <a:schemeClr val="accent5">
            <a:lumMod val="75000"/>
          </a:schemeClr>
        </a:solidFill>
      </dgm:spPr>
      <dgm:t>
        <a:bodyPr/>
        <a:lstStyle/>
        <a:p>
          <a:r>
            <a:rPr lang="en-US" dirty="0" smtClean="0"/>
            <a:t>Your toddler will be more likely to try something new if it is the same food that the family is eating.</a:t>
          </a:r>
          <a:endParaRPr lang="en-US" dirty="0"/>
        </a:p>
      </dgm:t>
    </dgm:pt>
    <dgm:pt modelId="{65B05453-21C1-466D-8F4D-2A55FE9116D7}" type="parTrans" cxnId="{2574027D-4499-44A9-9033-CE230F5228D8}">
      <dgm:prSet/>
      <dgm:spPr/>
      <dgm:t>
        <a:bodyPr/>
        <a:lstStyle/>
        <a:p>
          <a:endParaRPr lang="en-US"/>
        </a:p>
      </dgm:t>
    </dgm:pt>
    <dgm:pt modelId="{2A9419FD-4194-41E1-9D42-066C79C08833}" type="sibTrans" cxnId="{2574027D-4499-44A9-9033-CE230F5228D8}">
      <dgm:prSet/>
      <dgm:spPr/>
      <dgm:t>
        <a:bodyPr/>
        <a:lstStyle/>
        <a:p>
          <a:endParaRPr lang="en-US"/>
        </a:p>
      </dgm:t>
    </dgm:pt>
    <dgm:pt modelId="{65307D4C-120A-4BC4-A8B4-4B623AEEBE77}" type="pres">
      <dgm:prSet presAssocID="{062302F5-D91C-4A73-BEBB-D9509DF5EABD}" presName="cycle" presStyleCnt="0">
        <dgm:presLayoutVars>
          <dgm:dir/>
          <dgm:resizeHandles val="exact"/>
        </dgm:presLayoutVars>
      </dgm:prSet>
      <dgm:spPr/>
      <dgm:t>
        <a:bodyPr/>
        <a:lstStyle/>
        <a:p>
          <a:endParaRPr lang="en-US"/>
        </a:p>
      </dgm:t>
    </dgm:pt>
    <dgm:pt modelId="{98B3B096-93EF-4E85-B4B3-8ACC359FE469}" type="pres">
      <dgm:prSet presAssocID="{C6A915C5-07EC-4FFF-AB89-6D3766D351DE}" presName="node" presStyleLbl="node1" presStyleIdx="0" presStyleCnt="5" custScaleX="129088" custScaleY="135672">
        <dgm:presLayoutVars>
          <dgm:bulletEnabled val="1"/>
        </dgm:presLayoutVars>
      </dgm:prSet>
      <dgm:spPr/>
      <dgm:t>
        <a:bodyPr/>
        <a:lstStyle/>
        <a:p>
          <a:endParaRPr lang="en-US"/>
        </a:p>
      </dgm:t>
    </dgm:pt>
    <dgm:pt modelId="{0B52BB89-AB60-4AEE-8D03-62801204F5E8}" type="pres">
      <dgm:prSet presAssocID="{C6A915C5-07EC-4FFF-AB89-6D3766D351DE}" presName="spNode" presStyleCnt="0"/>
      <dgm:spPr/>
    </dgm:pt>
    <dgm:pt modelId="{161B76E3-DF29-4B48-97E9-29E59B767241}" type="pres">
      <dgm:prSet presAssocID="{37942F53-8C43-4B6B-905C-93C3E477E660}" presName="sibTrans" presStyleLbl="sibTrans1D1" presStyleIdx="0" presStyleCnt="5"/>
      <dgm:spPr/>
      <dgm:t>
        <a:bodyPr/>
        <a:lstStyle/>
        <a:p>
          <a:endParaRPr lang="en-US"/>
        </a:p>
      </dgm:t>
    </dgm:pt>
    <dgm:pt modelId="{E0630BE0-5510-4096-A136-F60260286084}" type="pres">
      <dgm:prSet presAssocID="{75BC47D8-B562-4EF2-969A-75F8E6228AED}" presName="node" presStyleLbl="node1" presStyleIdx="1" presStyleCnt="5" custScaleX="126346" custScaleY="130873">
        <dgm:presLayoutVars>
          <dgm:bulletEnabled val="1"/>
        </dgm:presLayoutVars>
      </dgm:prSet>
      <dgm:spPr/>
      <dgm:t>
        <a:bodyPr/>
        <a:lstStyle/>
        <a:p>
          <a:endParaRPr lang="en-US"/>
        </a:p>
      </dgm:t>
    </dgm:pt>
    <dgm:pt modelId="{73BF7B05-2540-47D1-AA95-8C824BC1088C}" type="pres">
      <dgm:prSet presAssocID="{75BC47D8-B562-4EF2-969A-75F8E6228AED}" presName="spNode" presStyleCnt="0"/>
      <dgm:spPr/>
    </dgm:pt>
    <dgm:pt modelId="{C3047F74-70CE-424E-90AA-B76779A650A2}" type="pres">
      <dgm:prSet presAssocID="{4F70AEF4-463A-44E2-B90D-7E8679566023}" presName="sibTrans" presStyleLbl="sibTrans1D1" presStyleIdx="1" presStyleCnt="5"/>
      <dgm:spPr/>
      <dgm:t>
        <a:bodyPr/>
        <a:lstStyle/>
        <a:p>
          <a:endParaRPr lang="en-US"/>
        </a:p>
      </dgm:t>
    </dgm:pt>
    <dgm:pt modelId="{4F512785-060F-4E0E-8425-FE459195A0C8}" type="pres">
      <dgm:prSet presAssocID="{2DC6F3F7-95FB-4A76-8681-FC1723BC78E9}" presName="node" presStyleLbl="node1" presStyleIdx="2" presStyleCnt="5" custScaleX="143086" custScaleY="139492">
        <dgm:presLayoutVars>
          <dgm:bulletEnabled val="1"/>
        </dgm:presLayoutVars>
      </dgm:prSet>
      <dgm:spPr/>
      <dgm:t>
        <a:bodyPr/>
        <a:lstStyle/>
        <a:p>
          <a:endParaRPr lang="en-US"/>
        </a:p>
      </dgm:t>
    </dgm:pt>
    <dgm:pt modelId="{5BBF09C2-B72F-4021-8041-56901D83CA0B}" type="pres">
      <dgm:prSet presAssocID="{2DC6F3F7-95FB-4A76-8681-FC1723BC78E9}" presName="spNode" presStyleCnt="0"/>
      <dgm:spPr/>
    </dgm:pt>
    <dgm:pt modelId="{8175C3EE-FCD9-494B-A387-CAC5FB05CC16}" type="pres">
      <dgm:prSet presAssocID="{CFBB61F5-E056-49AC-A206-41CF740B8EA7}" presName="sibTrans" presStyleLbl="sibTrans1D1" presStyleIdx="2" presStyleCnt="5"/>
      <dgm:spPr/>
      <dgm:t>
        <a:bodyPr/>
        <a:lstStyle/>
        <a:p>
          <a:endParaRPr lang="en-US"/>
        </a:p>
      </dgm:t>
    </dgm:pt>
    <dgm:pt modelId="{9211C757-1643-441F-A7B3-C24E91DF1751}" type="pres">
      <dgm:prSet presAssocID="{04BEFFC1-9247-43B2-98B5-A58B65C763D0}" presName="node" presStyleLbl="node1" presStyleIdx="3" presStyleCnt="5" custScaleX="145998" custScaleY="143293">
        <dgm:presLayoutVars>
          <dgm:bulletEnabled val="1"/>
        </dgm:presLayoutVars>
      </dgm:prSet>
      <dgm:spPr/>
      <dgm:t>
        <a:bodyPr/>
        <a:lstStyle/>
        <a:p>
          <a:endParaRPr lang="en-US"/>
        </a:p>
      </dgm:t>
    </dgm:pt>
    <dgm:pt modelId="{7D88BC6E-7FD1-4E9A-A5AF-1F07D37464F2}" type="pres">
      <dgm:prSet presAssocID="{04BEFFC1-9247-43B2-98B5-A58B65C763D0}" presName="spNode" presStyleCnt="0"/>
      <dgm:spPr/>
    </dgm:pt>
    <dgm:pt modelId="{D7D53200-1372-45B1-B4D3-42B23C9E9F81}" type="pres">
      <dgm:prSet presAssocID="{2A9419FD-4194-41E1-9D42-066C79C08833}" presName="sibTrans" presStyleLbl="sibTrans1D1" presStyleIdx="3" presStyleCnt="5"/>
      <dgm:spPr/>
      <dgm:t>
        <a:bodyPr/>
        <a:lstStyle/>
        <a:p>
          <a:endParaRPr lang="en-US"/>
        </a:p>
      </dgm:t>
    </dgm:pt>
    <dgm:pt modelId="{15D38CB3-D1FB-4992-8912-EEFDB175811C}" type="pres">
      <dgm:prSet presAssocID="{9ACA181F-FA98-4D50-B372-9CCA5522B7EA}" presName="node" presStyleLbl="node1" presStyleIdx="4" presStyleCnt="5" custScaleX="129859" custScaleY="148162">
        <dgm:presLayoutVars>
          <dgm:bulletEnabled val="1"/>
        </dgm:presLayoutVars>
      </dgm:prSet>
      <dgm:spPr/>
      <dgm:t>
        <a:bodyPr/>
        <a:lstStyle/>
        <a:p>
          <a:endParaRPr lang="en-US"/>
        </a:p>
      </dgm:t>
    </dgm:pt>
    <dgm:pt modelId="{77E4C4B8-9BCD-4288-A879-087FA20BF8FE}" type="pres">
      <dgm:prSet presAssocID="{9ACA181F-FA98-4D50-B372-9CCA5522B7EA}" presName="spNode" presStyleCnt="0"/>
      <dgm:spPr/>
    </dgm:pt>
    <dgm:pt modelId="{C3B85684-82A5-415B-94ED-DD7B376991C6}" type="pres">
      <dgm:prSet presAssocID="{7FAAC091-08BD-491D-8DA0-87867C9202EE}" presName="sibTrans" presStyleLbl="sibTrans1D1" presStyleIdx="4" presStyleCnt="5"/>
      <dgm:spPr/>
      <dgm:t>
        <a:bodyPr/>
        <a:lstStyle/>
        <a:p>
          <a:endParaRPr lang="en-US"/>
        </a:p>
      </dgm:t>
    </dgm:pt>
  </dgm:ptLst>
  <dgm:cxnLst>
    <dgm:cxn modelId="{23B4F355-1459-44AE-A849-6C19EEBC8096}" type="presOf" srcId="{37942F53-8C43-4B6B-905C-93C3E477E660}" destId="{161B76E3-DF29-4B48-97E9-29E59B767241}" srcOrd="0" destOrd="0" presId="urn:microsoft.com/office/officeart/2005/8/layout/cycle6"/>
    <dgm:cxn modelId="{1458F554-E333-4449-96F5-013EB381821E}" type="presOf" srcId="{75BC47D8-B562-4EF2-969A-75F8E6228AED}" destId="{E0630BE0-5510-4096-A136-F60260286084}" srcOrd="0" destOrd="0" presId="urn:microsoft.com/office/officeart/2005/8/layout/cycle6"/>
    <dgm:cxn modelId="{6FFB42C2-D59A-4E9D-98E7-0B85BD5EA693}" type="presOf" srcId="{2DC6F3F7-95FB-4A76-8681-FC1723BC78E9}" destId="{4F512785-060F-4E0E-8425-FE459195A0C8}" srcOrd="0" destOrd="0" presId="urn:microsoft.com/office/officeart/2005/8/layout/cycle6"/>
    <dgm:cxn modelId="{0BC53FD9-987A-45A6-A869-278A6E73C73A}" type="presOf" srcId="{04BEFFC1-9247-43B2-98B5-A58B65C763D0}" destId="{9211C757-1643-441F-A7B3-C24E91DF1751}" srcOrd="0" destOrd="0" presId="urn:microsoft.com/office/officeart/2005/8/layout/cycle6"/>
    <dgm:cxn modelId="{DA9CA7FE-A93A-42D7-8E84-F14A462D1C82}" srcId="{062302F5-D91C-4A73-BEBB-D9509DF5EABD}" destId="{C6A915C5-07EC-4FFF-AB89-6D3766D351DE}" srcOrd="0" destOrd="0" parTransId="{C6E1202A-3583-4669-AB60-C58DBD4C7877}" sibTransId="{37942F53-8C43-4B6B-905C-93C3E477E660}"/>
    <dgm:cxn modelId="{6EC38DE6-66B9-40F8-8785-930FDFD70C35}" type="presOf" srcId="{4F70AEF4-463A-44E2-B90D-7E8679566023}" destId="{C3047F74-70CE-424E-90AA-B76779A650A2}" srcOrd="0" destOrd="0" presId="urn:microsoft.com/office/officeart/2005/8/layout/cycle6"/>
    <dgm:cxn modelId="{C34129A4-380D-448F-8962-3E6A1ECF0725}" srcId="{062302F5-D91C-4A73-BEBB-D9509DF5EABD}" destId="{75BC47D8-B562-4EF2-969A-75F8E6228AED}" srcOrd="1" destOrd="0" parTransId="{20709AC8-B225-4FB1-A6B4-0ABECB93A45E}" sibTransId="{4F70AEF4-463A-44E2-B90D-7E8679566023}"/>
    <dgm:cxn modelId="{4CA694F9-0928-4CD5-9E1B-EBC9CD978D69}" srcId="{062302F5-D91C-4A73-BEBB-D9509DF5EABD}" destId="{2DC6F3F7-95FB-4A76-8681-FC1723BC78E9}" srcOrd="2" destOrd="0" parTransId="{6C961A95-CAA7-4F0D-BF0E-F6AB3A1B156F}" sibTransId="{CFBB61F5-E056-49AC-A206-41CF740B8EA7}"/>
    <dgm:cxn modelId="{9617F7F0-0566-4B96-A1D4-DE03BD9AF801}" type="presOf" srcId="{9ACA181F-FA98-4D50-B372-9CCA5522B7EA}" destId="{15D38CB3-D1FB-4992-8912-EEFDB175811C}" srcOrd="0" destOrd="0" presId="urn:microsoft.com/office/officeart/2005/8/layout/cycle6"/>
    <dgm:cxn modelId="{58A0B85D-D83F-4C70-AF63-05712848424E}" type="presOf" srcId="{2A9419FD-4194-41E1-9D42-066C79C08833}" destId="{D7D53200-1372-45B1-B4D3-42B23C9E9F81}" srcOrd="0" destOrd="0" presId="urn:microsoft.com/office/officeart/2005/8/layout/cycle6"/>
    <dgm:cxn modelId="{1DC98A93-99CD-4BB5-B1DC-970EE6730F99}" type="presOf" srcId="{CFBB61F5-E056-49AC-A206-41CF740B8EA7}" destId="{8175C3EE-FCD9-494B-A387-CAC5FB05CC16}" srcOrd="0" destOrd="0" presId="urn:microsoft.com/office/officeart/2005/8/layout/cycle6"/>
    <dgm:cxn modelId="{EDA92811-C3E1-4AF7-AB50-F065B0EC0132}" type="presOf" srcId="{7FAAC091-08BD-491D-8DA0-87867C9202EE}" destId="{C3B85684-82A5-415B-94ED-DD7B376991C6}" srcOrd="0" destOrd="0" presId="urn:microsoft.com/office/officeart/2005/8/layout/cycle6"/>
    <dgm:cxn modelId="{6E475C89-F33B-4D7D-AC6B-990801D26717}" srcId="{062302F5-D91C-4A73-BEBB-D9509DF5EABD}" destId="{9ACA181F-FA98-4D50-B372-9CCA5522B7EA}" srcOrd="4" destOrd="0" parTransId="{7CEA40E7-ED23-4C3F-B9AC-08EA2971793F}" sibTransId="{7FAAC091-08BD-491D-8DA0-87867C9202EE}"/>
    <dgm:cxn modelId="{2574027D-4499-44A9-9033-CE230F5228D8}" srcId="{062302F5-D91C-4A73-BEBB-D9509DF5EABD}" destId="{04BEFFC1-9247-43B2-98B5-A58B65C763D0}" srcOrd="3" destOrd="0" parTransId="{65B05453-21C1-466D-8F4D-2A55FE9116D7}" sibTransId="{2A9419FD-4194-41E1-9D42-066C79C08833}"/>
    <dgm:cxn modelId="{7F2A898F-A13F-401D-937E-E9AB47CD9D81}" type="presOf" srcId="{C6A915C5-07EC-4FFF-AB89-6D3766D351DE}" destId="{98B3B096-93EF-4E85-B4B3-8ACC359FE469}" srcOrd="0" destOrd="0" presId="urn:microsoft.com/office/officeart/2005/8/layout/cycle6"/>
    <dgm:cxn modelId="{5B072F76-7585-4FD2-95FF-B4E872808FA4}" type="presOf" srcId="{062302F5-D91C-4A73-BEBB-D9509DF5EABD}" destId="{65307D4C-120A-4BC4-A8B4-4B623AEEBE77}" srcOrd="0" destOrd="0" presId="urn:microsoft.com/office/officeart/2005/8/layout/cycle6"/>
    <dgm:cxn modelId="{C61FFF9E-B180-49CA-BBEF-B42289343B7E}" type="presParOf" srcId="{65307D4C-120A-4BC4-A8B4-4B623AEEBE77}" destId="{98B3B096-93EF-4E85-B4B3-8ACC359FE469}" srcOrd="0" destOrd="0" presId="urn:microsoft.com/office/officeart/2005/8/layout/cycle6"/>
    <dgm:cxn modelId="{54FF4DAC-635F-45CB-A346-232494613289}" type="presParOf" srcId="{65307D4C-120A-4BC4-A8B4-4B623AEEBE77}" destId="{0B52BB89-AB60-4AEE-8D03-62801204F5E8}" srcOrd="1" destOrd="0" presId="urn:microsoft.com/office/officeart/2005/8/layout/cycle6"/>
    <dgm:cxn modelId="{F44D278C-D60B-4DD3-90F4-54C0F6049257}" type="presParOf" srcId="{65307D4C-120A-4BC4-A8B4-4B623AEEBE77}" destId="{161B76E3-DF29-4B48-97E9-29E59B767241}" srcOrd="2" destOrd="0" presId="urn:microsoft.com/office/officeart/2005/8/layout/cycle6"/>
    <dgm:cxn modelId="{E8516A6D-967A-45A5-B3FD-5FAC1CC02FA9}" type="presParOf" srcId="{65307D4C-120A-4BC4-A8B4-4B623AEEBE77}" destId="{E0630BE0-5510-4096-A136-F60260286084}" srcOrd="3" destOrd="0" presId="urn:microsoft.com/office/officeart/2005/8/layout/cycle6"/>
    <dgm:cxn modelId="{7417C218-3BD8-4EED-88A4-CBFC5163222F}" type="presParOf" srcId="{65307D4C-120A-4BC4-A8B4-4B623AEEBE77}" destId="{73BF7B05-2540-47D1-AA95-8C824BC1088C}" srcOrd="4" destOrd="0" presId="urn:microsoft.com/office/officeart/2005/8/layout/cycle6"/>
    <dgm:cxn modelId="{EBDA08E0-90E1-4D8D-BD29-69ED55EFC142}" type="presParOf" srcId="{65307D4C-120A-4BC4-A8B4-4B623AEEBE77}" destId="{C3047F74-70CE-424E-90AA-B76779A650A2}" srcOrd="5" destOrd="0" presId="urn:microsoft.com/office/officeart/2005/8/layout/cycle6"/>
    <dgm:cxn modelId="{58B3BB0B-5CA8-4957-8497-E3D3191D3C02}" type="presParOf" srcId="{65307D4C-120A-4BC4-A8B4-4B623AEEBE77}" destId="{4F512785-060F-4E0E-8425-FE459195A0C8}" srcOrd="6" destOrd="0" presId="urn:microsoft.com/office/officeart/2005/8/layout/cycle6"/>
    <dgm:cxn modelId="{A8C79AF1-1710-49BA-8B75-04D7ECE6A340}" type="presParOf" srcId="{65307D4C-120A-4BC4-A8B4-4B623AEEBE77}" destId="{5BBF09C2-B72F-4021-8041-56901D83CA0B}" srcOrd="7" destOrd="0" presId="urn:microsoft.com/office/officeart/2005/8/layout/cycle6"/>
    <dgm:cxn modelId="{2ACB5550-C3DC-4F46-8986-A03468C1AD90}" type="presParOf" srcId="{65307D4C-120A-4BC4-A8B4-4B623AEEBE77}" destId="{8175C3EE-FCD9-494B-A387-CAC5FB05CC16}" srcOrd="8" destOrd="0" presId="urn:microsoft.com/office/officeart/2005/8/layout/cycle6"/>
    <dgm:cxn modelId="{54E638FC-2D00-46D7-B13D-1A7844DD11C9}" type="presParOf" srcId="{65307D4C-120A-4BC4-A8B4-4B623AEEBE77}" destId="{9211C757-1643-441F-A7B3-C24E91DF1751}" srcOrd="9" destOrd="0" presId="urn:microsoft.com/office/officeart/2005/8/layout/cycle6"/>
    <dgm:cxn modelId="{AF8E8785-6959-4C62-903A-2555B15A267E}" type="presParOf" srcId="{65307D4C-120A-4BC4-A8B4-4B623AEEBE77}" destId="{7D88BC6E-7FD1-4E9A-A5AF-1F07D37464F2}" srcOrd="10" destOrd="0" presId="urn:microsoft.com/office/officeart/2005/8/layout/cycle6"/>
    <dgm:cxn modelId="{1DD890E4-E87A-4C8D-9C10-50925D837D48}" type="presParOf" srcId="{65307D4C-120A-4BC4-A8B4-4B623AEEBE77}" destId="{D7D53200-1372-45B1-B4D3-42B23C9E9F81}" srcOrd="11" destOrd="0" presId="urn:microsoft.com/office/officeart/2005/8/layout/cycle6"/>
    <dgm:cxn modelId="{0D7B92D1-42EF-4CE1-808B-7A8A77F569F6}" type="presParOf" srcId="{65307D4C-120A-4BC4-A8B4-4B623AEEBE77}" destId="{15D38CB3-D1FB-4992-8912-EEFDB175811C}" srcOrd="12" destOrd="0" presId="urn:microsoft.com/office/officeart/2005/8/layout/cycle6"/>
    <dgm:cxn modelId="{79311A29-9C9C-4C6C-BD54-C25EAE377120}" type="presParOf" srcId="{65307D4C-120A-4BC4-A8B4-4B623AEEBE77}" destId="{77E4C4B8-9BCD-4288-A879-087FA20BF8FE}" srcOrd="13" destOrd="0" presId="urn:microsoft.com/office/officeart/2005/8/layout/cycle6"/>
    <dgm:cxn modelId="{DBC0E924-66E0-481C-9725-154918DD9920}" type="presParOf" srcId="{65307D4C-120A-4BC4-A8B4-4B623AEEBE77}" destId="{C3B85684-82A5-415B-94ED-DD7B376991C6}" srcOrd="14" destOrd="0" presId="urn:microsoft.com/office/officeart/2005/8/layout/cycle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8B3B096-93EF-4E85-B4B3-8ACC359FE469}">
      <dsp:nvSpPr>
        <dsp:cNvPr id="0" name=""/>
        <dsp:cNvSpPr/>
      </dsp:nvSpPr>
      <dsp:spPr>
        <a:xfrm>
          <a:off x="2820314" y="-150270"/>
          <a:ext cx="1852173" cy="1265317"/>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dirty="0" smtClean="0"/>
            <a:t>Routine can help establish good eating habits.</a:t>
          </a:r>
          <a:endParaRPr lang="en-US" sz="1300" kern="1200" dirty="0"/>
        </a:p>
      </dsp:txBody>
      <dsp:txXfrm>
        <a:off x="2820314" y="-150270"/>
        <a:ext cx="1852173" cy="1265317"/>
      </dsp:txXfrm>
    </dsp:sp>
    <dsp:sp modelId="{161B76E3-DF29-4B48-97E9-29E59B767241}">
      <dsp:nvSpPr>
        <dsp:cNvPr id="0" name=""/>
        <dsp:cNvSpPr/>
      </dsp:nvSpPr>
      <dsp:spPr>
        <a:xfrm>
          <a:off x="1884347" y="482388"/>
          <a:ext cx="3724106" cy="3724106"/>
        </a:xfrm>
        <a:custGeom>
          <a:avLst/>
          <a:gdLst/>
          <a:ahLst/>
          <a:cxnLst/>
          <a:rect l="0" t="0" r="0" b="0"/>
          <a:pathLst>
            <a:path>
              <a:moveTo>
                <a:pt x="2793917" y="249951"/>
              </a:moveTo>
              <a:arcTo wR="1862053" hR="1862053" stAng="18001786" swAng="121285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0630BE0-5510-4096-A136-F60260286084}">
      <dsp:nvSpPr>
        <dsp:cNvPr id="0" name=""/>
        <dsp:cNvSpPr/>
      </dsp:nvSpPr>
      <dsp:spPr>
        <a:xfrm>
          <a:off x="4610903" y="1158755"/>
          <a:ext cx="1812831" cy="1220560"/>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dirty="0" smtClean="0"/>
            <a:t>Routines also give children a sense of organization, stability and comfort.</a:t>
          </a:r>
          <a:endParaRPr lang="en-US" sz="1300" kern="1200" dirty="0"/>
        </a:p>
      </dsp:txBody>
      <dsp:txXfrm>
        <a:off x="4610903" y="1158755"/>
        <a:ext cx="1812831" cy="1220560"/>
      </dsp:txXfrm>
    </dsp:sp>
    <dsp:sp modelId="{C3047F74-70CE-424E-90AA-B76779A650A2}">
      <dsp:nvSpPr>
        <dsp:cNvPr id="0" name=""/>
        <dsp:cNvSpPr/>
      </dsp:nvSpPr>
      <dsp:spPr>
        <a:xfrm>
          <a:off x="1884347" y="482388"/>
          <a:ext cx="3724106" cy="3724106"/>
        </a:xfrm>
        <a:custGeom>
          <a:avLst/>
          <a:gdLst/>
          <a:ahLst/>
          <a:cxnLst/>
          <a:rect l="0" t="0" r="0" b="0"/>
          <a:pathLst>
            <a:path>
              <a:moveTo>
                <a:pt x="3723602" y="1905395"/>
              </a:moveTo>
              <a:arcTo wR="1862053" hR="1862053" stAng="80027" swAng="1546348"/>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F512785-060F-4E0E-8425-FE459195A0C8}">
      <dsp:nvSpPr>
        <dsp:cNvPr id="0" name=""/>
        <dsp:cNvSpPr/>
      </dsp:nvSpPr>
      <dsp:spPr>
        <a:xfrm>
          <a:off x="3814379" y="3200402"/>
          <a:ext cx="2053019" cy="1300943"/>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New foods are better accepted when they are served when the child is hungry</a:t>
          </a:r>
          <a:endParaRPr lang="en-US" sz="1300" kern="1200" dirty="0"/>
        </a:p>
      </dsp:txBody>
      <dsp:txXfrm>
        <a:off x="3814379" y="3200402"/>
        <a:ext cx="2053019" cy="1300943"/>
      </dsp:txXfrm>
    </dsp:sp>
    <dsp:sp modelId="{8175C3EE-FCD9-494B-A387-CAC5FB05CC16}">
      <dsp:nvSpPr>
        <dsp:cNvPr id="0" name=""/>
        <dsp:cNvSpPr/>
      </dsp:nvSpPr>
      <dsp:spPr>
        <a:xfrm>
          <a:off x="1884347" y="482388"/>
          <a:ext cx="3724106" cy="3724106"/>
        </a:xfrm>
        <a:custGeom>
          <a:avLst/>
          <a:gdLst/>
          <a:ahLst/>
          <a:cxnLst/>
          <a:rect l="0" t="0" r="0" b="0"/>
          <a:pathLst>
            <a:path>
              <a:moveTo>
                <a:pt x="1928881" y="3722907"/>
              </a:moveTo>
              <a:arcTo wR="1862053" hR="1862053" stAng="5276595" swAng="20822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211C757-1643-441F-A7B3-C24E91DF1751}">
      <dsp:nvSpPr>
        <dsp:cNvPr id="0" name=""/>
        <dsp:cNvSpPr/>
      </dsp:nvSpPr>
      <dsp:spPr>
        <a:xfrm>
          <a:off x="1604513" y="3182677"/>
          <a:ext cx="2094800" cy="1336392"/>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dirty="0" smtClean="0"/>
            <a:t>Your toddler will be more likely to try something new if it is the same food that the family is eating.</a:t>
          </a:r>
          <a:endParaRPr lang="en-US" sz="1300" kern="1200" dirty="0"/>
        </a:p>
      </dsp:txBody>
      <dsp:txXfrm>
        <a:off x="1604513" y="3182677"/>
        <a:ext cx="2094800" cy="1336392"/>
      </dsp:txXfrm>
    </dsp:sp>
    <dsp:sp modelId="{D7D53200-1372-45B1-B4D3-42B23C9E9F81}">
      <dsp:nvSpPr>
        <dsp:cNvPr id="0" name=""/>
        <dsp:cNvSpPr/>
      </dsp:nvSpPr>
      <dsp:spPr>
        <a:xfrm>
          <a:off x="1884347" y="482388"/>
          <a:ext cx="3724106" cy="3724106"/>
        </a:xfrm>
        <a:custGeom>
          <a:avLst/>
          <a:gdLst/>
          <a:ahLst/>
          <a:cxnLst/>
          <a:rect l="0" t="0" r="0" b="0"/>
          <a:pathLst>
            <a:path>
              <a:moveTo>
                <a:pt x="195986" y="2693596"/>
              </a:moveTo>
              <a:arcTo wR="1862053" hR="1862053" stAng="9208557" swAng="136425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5D38CB3-D1FB-4992-8912-EEFDB175811C}">
      <dsp:nvSpPr>
        <dsp:cNvPr id="0" name=""/>
        <dsp:cNvSpPr/>
      </dsp:nvSpPr>
      <dsp:spPr>
        <a:xfrm>
          <a:off x="1043865" y="1078133"/>
          <a:ext cx="1863236" cy="1381802"/>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dirty="0" smtClean="0"/>
            <a:t>Family mealtime provides parents the opportunity to model healthy eating behaviors for their child</a:t>
          </a:r>
          <a:endParaRPr lang="en-US" sz="1300" kern="1200" dirty="0"/>
        </a:p>
      </dsp:txBody>
      <dsp:txXfrm>
        <a:off x="1043865" y="1078133"/>
        <a:ext cx="1863236" cy="1381802"/>
      </dsp:txXfrm>
    </dsp:sp>
    <dsp:sp modelId="{C3B85684-82A5-415B-94ED-DD7B376991C6}">
      <dsp:nvSpPr>
        <dsp:cNvPr id="0" name=""/>
        <dsp:cNvSpPr/>
      </dsp:nvSpPr>
      <dsp:spPr>
        <a:xfrm>
          <a:off x="1884347" y="482388"/>
          <a:ext cx="3724106" cy="3724106"/>
        </a:xfrm>
        <a:custGeom>
          <a:avLst/>
          <a:gdLst/>
          <a:ahLst/>
          <a:cxnLst/>
          <a:rect l="0" t="0" r="0" b="0"/>
          <a:pathLst>
            <a:path>
              <a:moveTo>
                <a:pt x="500697" y="591638"/>
              </a:moveTo>
              <a:arcTo wR="1862053" hR="1862053" stAng="13381255" swAng="1018910"/>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CA4E2E-25F4-4543-9286-6FE01B8778F4}" type="datetimeFigureOut">
              <a:rPr lang="en-US" smtClean="0"/>
              <a:pPr/>
              <a:t>11/21/2013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56D240-879A-40C6-BB7E-32262EED9A7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CA4E2E-25F4-4543-9286-6FE01B8778F4}" type="datetimeFigureOut">
              <a:rPr lang="en-US" smtClean="0"/>
              <a:pPr/>
              <a:t>11/21/2013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56D240-879A-40C6-BB7E-32262EED9A7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4" name="Rectangle 3"/>
          <p:cNvSpPr/>
          <p:nvPr/>
        </p:nvSpPr>
        <p:spPr>
          <a:xfrm>
            <a:off x="304800" y="381000"/>
            <a:ext cx="8382000" cy="1754326"/>
          </a:xfrm>
          <a:prstGeom prst="rect">
            <a:avLst/>
          </a:prstGeom>
          <a:noFill/>
        </p:spPr>
        <p:txBody>
          <a:bodyPr wrap="square" lIns="91440" tIns="45720" rIns="91440" bIns="45720">
            <a:spAutoFit/>
          </a:bodyPr>
          <a:lstStyle/>
          <a:p>
            <a:pPr algn="ctr"/>
            <a:r>
              <a:rPr lang="en-US" sz="5400" b="1" cap="none" spc="0" dirty="0" smtClean="0">
                <a:ln w="24500" cmpd="dbl">
                  <a:solidFill>
                    <a:schemeClr val="accent1">
                      <a:lumMod val="50000"/>
                    </a:schemeClr>
                  </a:solidFill>
                  <a:prstDash val="solid"/>
                  <a:miter lim="800000"/>
                </a:ln>
                <a:solidFill>
                  <a:schemeClr val="tx2">
                    <a:lumMod val="50000"/>
                  </a:schemeClr>
                </a:solidFill>
                <a:effectLst>
                  <a:outerShdw blurRad="38100" dist="38100" dir="7020000" algn="tl">
                    <a:srgbClr val="000000">
                      <a:alpha val="35000"/>
                    </a:srgbClr>
                  </a:outerShdw>
                </a:effectLst>
              </a:rPr>
              <a:t>Mealtime with Toddlers… </a:t>
            </a:r>
            <a:r>
              <a:rPr lang="en-US" sz="5400" b="1" dirty="0">
                <a:ln w="24500" cmpd="dbl">
                  <a:solidFill>
                    <a:schemeClr val="accent1">
                      <a:lumMod val="50000"/>
                    </a:schemeClr>
                  </a:solidFill>
                  <a:prstDash val="solid"/>
                  <a:miter lim="800000"/>
                </a:ln>
                <a:solidFill>
                  <a:schemeClr val="tx2">
                    <a:lumMod val="50000"/>
                  </a:schemeClr>
                </a:solidFill>
                <a:effectLst>
                  <a:outerShdw blurRad="38100" dist="38100" dir="7020000" algn="tl">
                    <a:srgbClr val="000000">
                      <a:alpha val="35000"/>
                    </a:srgbClr>
                  </a:outerShdw>
                </a:effectLst>
              </a:rPr>
              <a:t>L</a:t>
            </a:r>
            <a:r>
              <a:rPr lang="en-US" sz="5400" b="1" cap="none" spc="0" dirty="0" smtClean="0">
                <a:ln w="24500" cmpd="dbl">
                  <a:solidFill>
                    <a:schemeClr val="accent1">
                      <a:lumMod val="50000"/>
                    </a:schemeClr>
                  </a:solidFill>
                  <a:prstDash val="solid"/>
                  <a:miter lim="800000"/>
                </a:ln>
                <a:solidFill>
                  <a:schemeClr val="tx2">
                    <a:lumMod val="50000"/>
                  </a:schemeClr>
                </a:solidFill>
                <a:effectLst>
                  <a:outerShdw blurRad="38100" dist="38100" dir="7020000" algn="tl">
                    <a:srgbClr val="000000">
                      <a:alpha val="35000"/>
                    </a:srgbClr>
                  </a:outerShdw>
                </a:effectLst>
              </a:rPr>
              <a:t>ess Stress, More Fun!</a:t>
            </a:r>
            <a:endParaRPr lang="en-US" sz="5400" b="1" cap="none" spc="0" dirty="0">
              <a:ln w="24500" cmpd="dbl">
                <a:solidFill>
                  <a:schemeClr val="accent1">
                    <a:lumMod val="50000"/>
                  </a:schemeClr>
                </a:solidFill>
                <a:prstDash val="solid"/>
                <a:miter lim="800000"/>
              </a:ln>
              <a:solidFill>
                <a:schemeClr val="tx2">
                  <a:lumMod val="50000"/>
                </a:schemeClr>
              </a:solidFill>
              <a:effectLst>
                <a:outerShdw blurRad="38100" dist="38100" dir="7020000" algn="tl">
                  <a:srgbClr val="000000">
                    <a:alpha val="35000"/>
                  </a:srgbClr>
                </a:outerShdw>
              </a:effectLst>
            </a:endParaRPr>
          </a:p>
        </p:txBody>
      </p:sp>
      <p:pic>
        <p:nvPicPr>
          <p:cNvPr id="10" name="Picture 3" descr="C:\Users\Susan\AppData\Local\Microsoft\Windows\Temporary Internet Files\Content.IE5\6UQIE8U7\MC900389372[1].wmf"/>
          <p:cNvPicPr>
            <a:picLocks noChangeAspect="1" noChangeArrowheads="1"/>
          </p:cNvPicPr>
          <p:nvPr/>
        </p:nvPicPr>
        <p:blipFill>
          <a:blip r:embed="rId3" cstate="print"/>
          <a:srcRect/>
          <a:stretch>
            <a:fillRect/>
          </a:stretch>
        </p:blipFill>
        <p:spPr bwMode="auto">
          <a:xfrm>
            <a:off x="838200" y="2667000"/>
            <a:ext cx="909828" cy="742493"/>
          </a:xfrm>
          <a:prstGeom prst="rect">
            <a:avLst/>
          </a:prstGeom>
          <a:noFill/>
        </p:spPr>
      </p:pic>
      <p:sp>
        <p:nvSpPr>
          <p:cNvPr id="11" name="TextBox 10"/>
          <p:cNvSpPr txBox="1"/>
          <p:nvPr/>
        </p:nvSpPr>
        <p:spPr>
          <a:xfrm>
            <a:off x="1828800" y="2743200"/>
            <a:ext cx="2895600" cy="923330"/>
          </a:xfrm>
          <a:prstGeom prst="rect">
            <a:avLst/>
          </a:prstGeom>
          <a:noFill/>
        </p:spPr>
        <p:txBody>
          <a:bodyPr wrap="square" rtlCol="0">
            <a:spAutoFit/>
          </a:bodyPr>
          <a:lstStyle/>
          <a:p>
            <a:r>
              <a:rPr lang="en-US" sz="3600" b="1" dirty="0" smtClean="0">
                <a:ln w="18000">
                  <a:solidFill>
                    <a:schemeClr val="bg1">
                      <a:lumMod val="95000"/>
                      <a:lumOff val="5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*Portion Size</a:t>
            </a:r>
          </a:p>
          <a:p>
            <a:endParaRPr lang="en-US" dirty="0"/>
          </a:p>
        </p:txBody>
      </p:sp>
      <p:sp>
        <p:nvSpPr>
          <p:cNvPr id="12" name="TextBox 11"/>
          <p:cNvSpPr txBox="1"/>
          <p:nvPr/>
        </p:nvSpPr>
        <p:spPr>
          <a:xfrm>
            <a:off x="2819400" y="4038600"/>
            <a:ext cx="4953000" cy="646331"/>
          </a:xfrm>
          <a:prstGeom prst="rect">
            <a:avLst/>
          </a:prstGeom>
          <a:noFill/>
        </p:spPr>
        <p:txBody>
          <a:bodyPr wrap="square" rtlCol="0">
            <a:spAutoFit/>
          </a:bodyPr>
          <a:lstStyle/>
          <a:p>
            <a:r>
              <a:rPr lang="en-US" sz="3600" b="1" dirty="0" smtClean="0">
                <a:ln w="18000">
                  <a:solidFill>
                    <a:schemeClr val="bg1">
                      <a:lumMod val="95000"/>
                      <a:lumOff val="5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*Rituals and Routines</a:t>
            </a:r>
            <a:endParaRPr lang="en-US" sz="3600" dirty="0"/>
          </a:p>
        </p:txBody>
      </p:sp>
      <p:sp>
        <p:nvSpPr>
          <p:cNvPr id="13" name="TextBox 12"/>
          <p:cNvSpPr txBox="1"/>
          <p:nvPr/>
        </p:nvSpPr>
        <p:spPr>
          <a:xfrm>
            <a:off x="2209800" y="5934670"/>
            <a:ext cx="5410200" cy="923330"/>
          </a:xfrm>
          <a:prstGeom prst="rect">
            <a:avLst/>
          </a:prstGeom>
          <a:noFill/>
        </p:spPr>
        <p:txBody>
          <a:bodyPr wrap="square" rtlCol="0">
            <a:spAutoFit/>
          </a:bodyPr>
          <a:lstStyle/>
          <a:p>
            <a:r>
              <a:rPr lang="en-US" sz="3600" b="1" dirty="0" smtClean="0">
                <a:ln w="18000">
                  <a:solidFill>
                    <a:schemeClr val="bg1">
                      <a:lumMod val="95000"/>
                      <a:lumOff val="5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*Healthy food choices</a:t>
            </a:r>
          </a:p>
          <a:p>
            <a:endParaRPr lang="en-US" dirty="0"/>
          </a:p>
        </p:txBody>
      </p:sp>
      <p:pic>
        <p:nvPicPr>
          <p:cNvPr id="1031" name="Picture 7" descr="C:\Users\Susan\AppData\Local\Microsoft\Windows\Temporary Internet Files\Content.IE5\6UQIE8U7\MC900155022[1].wmf"/>
          <p:cNvPicPr>
            <a:picLocks noChangeAspect="1" noChangeArrowheads="1"/>
          </p:cNvPicPr>
          <p:nvPr/>
        </p:nvPicPr>
        <p:blipFill>
          <a:blip r:embed="rId4" cstate="print"/>
          <a:srcRect/>
          <a:stretch>
            <a:fillRect/>
          </a:stretch>
        </p:blipFill>
        <p:spPr bwMode="auto">
          <a:xfrm>
            <a:off x="7239000" y="3581400"/>
            <a:ext cx="1658722" cy="1187806"/>
          </a:xfrm>
          <a:prstGeom prst="rect">
            <a:avLst/>
          </a:prstGeom>
          <a:noFill/>
        </p:spPr>
      </p:pic>
      <p:pic>
        <p:nvPicPr>
          <p:cNvPr id="1032" name="Picture 8" descr="C:\Users\Susan\AppData\Local\Microsoft\Windows\Temporary Internet Files\Content.IE5\AMB483MJ\MC900436911[1].png"/>
          <p:cNvPicPr>
            <a:picLocks noChangeAspect="1" noChangeArrowheads="1"/>
          </p:cNvPicPr>
          <p:nvPr/>
        </p:nvPicPr>
        <p:blipFill>
          <a:blip r:embed="rId5" cstate="print"/>
          <a:srcRect/>
          <a:stretch>
            <a:fillRect/>
          </a:stretch>
        </p:blipFill>
        <p:spPr bwMode="auto">
          <a:xfrm>
            <a:off x="1143000" y="5562600"/>
            <a:ext cx="1085850" cy="10858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2" name="TextBox 1"/>
          <p:cNvSpPr txBox="1"/>
          <p:nvPr/>
        </p:nvSpPr>
        <p:spPr>
          <a:xfrm>
            <a:off x="4876800" y="3124200"/>
            <a:ext cx="4267200" cy="1938992"/>
          </a:xfrm>
          <a:prstGeom prst="rect">
            <a:avLst/>
          </a:prstGeom>
          <a:noFill/>
        </p:spPr>
        <p:txBody>
          <a:bodyPr wrap="square" rtlCol="0">
            <a:spAutoFit/>
          </a:bodyPr>
          <a:lstStyle/>
          <a:p>
            <a:r>
              <a:rPr lang="en-US" sz="2400" b="1" dirty="0" smtClean="0">
                <a:solidFill>
                  <a:schemeClr val="bg2">
                    <a:lumMod val="50000"/>
                  </a:schemeClr>
                </a:solidFill>
                <a:latin typeface="Baskerville Old Face" pitchFamily="18" charset="0"/>
              </a:rPr>
              <a:t>Keep in mind that toddlers eat toddler size portions!  Their stomach does not have the capacity to eat the same portion sizes as adults.  </a:t>
            </a:r>
            <a:endParaRPr lang="en-US" sz="2400" b="1" dirty="0">
              <a:solidFill>
                <a:schemeClr val="bg2">
                  <a:lumMod val="50000"/>
                </a:schemeClr>
              </a:solidFill>
              <a:latin typeface="Baskerville Old Face" pitchFamily="18" charset="0"/>
            </a:endParaRPr>
          </a:p>
        </p:txBody>
      </p:sp>
      <p:pic>
        <p:nvPicPr>
          <p:cNvPr id="2050" name="Picture 2" descr="C:\Users\Susan\AppData\Local\Microsoft\Windows\Temporary Internet Files\Content.IE5\AMB483MJ\MP900423784[1].jpg"/>
          <p:cNvPicPr>
            <a:picLocks noChangeAspect="1" noChangeArrowheads="1"/>
          </p:cNvPicPr>
          <p:nvPr/>
        </p:nvPicPr>
        <p:blipFill>
          <a:blip r:embed="rId3" cstate="print"/>
          <a:srcRect/>
          <a:stretch>
            <a:fillRect/>
          </a:stretch>
        </p:blipFill>
        <p:spPr bwMode="auto">
          <a:xfrm>
            <a:off x="5486400" y="0"/>
            <a:ext cx="3657600" cy="2586037"/>
          </a:xfrm>
          <a:prstGeom prst="rect">
            <a:avLst/>
          </a:prstGeom>
          <a:noFill/>
        </p:spPr>
      </p:pic>
      <p:sp>
        <p:nvSpPr>
          <p:cNvPr id="5" name="TextBox 4"/>
          <p:cNvSpPr txBox="1"/>
          <p:nvPr/>
        </p:nvSpPr>
        <p:spPr>
          <a:xfrm>
            <a:off x="228600" y="609600"/>
            <a:ext cx="4953000" cy="1938992"/>
          </a:xfrm>
          <a:prstGeom prst="rect">
            <a:avLst/>
          </a:prstGeom>
          <a:noFill/>
        </p:spPr>
        <p:txBody>
          <a:bodyPr wrap="square" rtlCol="0">
            <a:spAutoFit/>
          </a:bodyPr>
          <a:lstStyle/>
          <a:p>
            <a:r>
              <a:rPr lang="en-US" sz="2400" b="1" dirty="0" smtClean="0">
                <a:solidFill>
                  <a:schemeClr val="accent1">
                    <a:lumMod val="50000"/>
                  </a:schemeClr>
                </a:solidFill>
                <a:latin typeface="Baskerville Old Face" pitchFamily="18" charset="0"/>
              </a:rPr>
              <a:t>During your child’s first year of life he/she grew extremely fast.  After the first year, however, your child’s growth will slow and their appetite will probably decrease</a:t>
            </a:r>
            <a:endParaRPr lang="en-US" sz="2400" b="1" dirty="0">
              <a:solidFill>
                <a:schemeClr val="accent1">
                  <a:lumMod val="50000"/>
                </a:schemeClr>
              </a:solidFill>
              <a:latin typeface="Baskerville Old Face" pitchFamily="18" charset="0"/>
            </a:endParaRPr>
          </a:p>
        </p:txBody>
      </p:sp>
      <p:sp>
        <p:nvSpPr>
          <p:cNvPr id="7" name="Cloud Callout 6"/>
          <p:cNvSpPr/>
          <p:nvPr/>
        </p:nvSpPr>
        <p:spPr>
          <a:xfrm>
            <a:off x="1143000" y="4800600"/>
            <a:ext cx="2743200" cy="1828800"/>
          </a:xfrm>
          <a:prstGeom prst="cloudCallout">
            <a:avLst>
              <a:gd name="adj1" fmla="val -31069"/>
              <a:gd name="adj2" fmla="val -856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Rule of thumb…serving size equals about one tablespoon per year of age</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downtownbellevue.com/wp-content/uploads/2012/01/Family-Dinner-John-Howie-Steak.jpg"/>
          <p:cNvPicPr>
            <a:picLocks noChangeAspect="1" noChangeArrowheads="1"/>
          </p:cNvPicPr>
          <p:nvPr/>
        </p:nvPicPr>
        <p:blipFill>
          <a:blip r:embed="rId2" cstate="print"/>
          <a:srcRect/>
          <a:stretch>
            <a:fillRect/>
          </a:stretch>
        </p:blipFill>
        <p:spPr bwMode="auto">
          <a:xfrm>
            <a:off x="0" y="0"/>
            <a:ext cx="9144000" cy="2514600"/>
          </a:xfrm>
          <a:prstGeom prst="rect">
            <a:avLst/>
          </a:prstGeom>
          <a:noFill/>
        </p:spPr>
      </p:pic>
      <p:graphicFrame>
        <p:nvGraphicFramePr>
          <p:cNvPr id="10" name="Diagram 9"/>
          <p:cNvGraphicFramePr/>
          <p:nvPr/>
        </p:nvGraphicFramePr>
        <p:xfrm>
          <a:off x="838200" y="2286000"/>
          <a:ext cx="74676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00" name="Picture 16" descr="http://salinapost.com/wp-content/uploads/2011/04/food-pyramid.jpg"/>
          <p:cNvPicPr>
            <a:picLocks noChangeAspect="1" noChangeArrowheads="1"/>
          </p:cNvPicPr>
          <p:nvPr/>
        </p:nvPicPr>
        <p:blipFill>
          <a:blip r:embed="rId2" cstate="print"/>
          <a:srcRect/>
          <a:stretch>
            <a:fillRect/>
          </a:stretch>
        </p:blipFill>
        <p:spPr bwMode="auto">
          <a:xfrm>
            <a:off x="2057400" y="685800"/>
            <a:ext cx="5143500" cy="4557422"/>
          </a:xfrm>
          <a:prstGeom prst="rect">
            <a:avLst/>
          </a:prstGeom>
          <a:noFill/>
        </p:spPr>
      </p:pic>
      <p:sp>
        <p:nvSpPr>
          <p:cNvPr id="16" name="TextBox 15"/>
          <p:cNvSpPr txBox="1"/>
          <p:nvPr/>
        </p:nvSpPr>
        <p:spPr>
          <a:xfrm>
            <a:off x="304800" y="304800"/>
            <a:ext cx="3124200" cy="2585323"/>
          </a:xfrm>
          <a:prstGeom prst="rect">
            <a:avLst/>
          </a:prstGeom>
          <a:solidFill>
            <a:schemeClr val="accent4">
              <a:lumMod val="40000"/>
              <a:lumOff val="60000"/>
            </a:schemeClr>
          </a:solidFill>
          <a:ln>
            <a:solidFill>
              <a:schemeClr val="accent6">
                <a:lumMod val="50000"/>
              </a:schemeClr>
            </a:solidFill>
          </a:ln>
        </p:spPr>
        <p:txBody>
          <a:bodyPr wrap="square" rtlCol="0">
            <a:spAutoFit/>
          </a:bodyPr>
          <a:lstStyle/>
          <a:p>
            <a:pPr algn="ctr"/>
            <a:r>
              <a:rPr lang="en-US" b="1" dirty="0" smtClean="0">
                <a:solidFill>
                  <a:schemeClr val="accent5">
                    <a:lumMod val="50000"/>
                  </a:schemeClr>
                </a:solidFill>
              </a:rPr>
              <a:t>Iron is a vital mineral for human function.  Iron is a nutrient that's needed to make hemoglobin, the oxygen-carrying component of red blood cells . Therefore, in order to remain healthy, toddlers need 7 milligrams of iron each day</a:t>
            </a:r>
            <a:endParaRPr lang="en-US" b="1" dirty="0">
              <a:solidFill>
                <a:schemeClr val="accent5">
                  <a:lumMod val="50000"/>
                </a:schemeClr>
              </a:solidFill>
            </a:endParaRPr>
          </a:p>
        </p:txBody>
      </p:sp>
      <p:sp>
        <p:nvSpPr>
          <p:cNvPr id="17" name="TextBox 16"/>
          <p:cNvSpPr txBox="1"/>
          <p:nvPr/>
        </p:nvSpPr>
        <p:spPr>
          <a:xfrm>
            <a:off x="5562600" y="381000"/>
            <a:ext cx="3352800" cy="2308324"/>
          </a:xfrm>
          <a:prstGeom prst="rect">
            <a:avLst/>
          </a:prstGeom>
          <a:solidFill>
            <a:schemeClr val="accent4">
              <a:lumMod val="40000"/>
              <a:lumOff val="60000"/>
            </a:schemeClr>
          </a:solidFill>
          <a:ln>
            <a:solidFill>
              <a:schemeClr val="accent6">
                <a:lumMod val="50000"/>
              </a:schemeClr>
            </a:solidFill>
          </a:ln>
        </p:spPr>
        <p:txBody>
          <a:bodyPr wrap="square" rtlCol="0">
            <a:spAutoFit/>
          </a:bodyPr>
          <a:lstStyle/>
          <a:p>
            <a:pPr algn="ctr"/>
            <a:r>
              <a:rPr lang="en-US" b="1" dirty="0" smtClean="0">
                <a:solidFill>
                  <a:schemeClr val="accent5">
                    <a:lumMod val="50000"/>
                  </a:schemeClr>
                </a:solidFill>
              </a:rPr>
              <a:t>Healthy, well-timed snacks can help balance out an uneven diet.  Many Toddlers like foods that are slightly sweet or slightly salty.  Instead of candies or processed foods, try sweet fruits such as watermelon and tasty vegetables such as cucumbers.</a:t>
            </a:r>
            <a:endParaRPr lang="en-US" b="1" dirty="0">
              <a:solidFill>
                <a:schemeClr val="accent5">
                  <a:lumMod val="50000"/>
                </a:schemeClr>
              </a:solidFill>
            </a:endParaRPr>
          </a:p>
        </p:txBody>
      </p:sp>
      <p:sp>
        <p:nvSpPr>
          <p:cNvPr id="5" name="TextBox 4"/>
          <p:cNvSpPr txBox="1"/>
          <p:nvPr/>
        </p:nvSpPr>
        <p:spPr>
          <a:xfrm>
            <a:off x="2590800" y="5410200"/>
            <a:ext cx="4495800" cy="1200329"/>
          </a:xfrm>
          <a:prstGeom prst="rect">
            <a:avLst/>
          </a:prstGeom>
          <a:solidFill>
            <a:schemeClr val="accent2"/>
          </a:solidFill>
          <a:ln>
            <a:solidFill>
              <a:schemeClr val="accent1"/>
            </a:solidFill>
          </a:ln>
        </p:spPr>
        <p:txBody>
          <a:bodyPr wrap="square" rtlCol="0">
            <a:spAutoFit/>
          </a:bodyPr>
          <a:lstStyle/>
          <a:p>
            <a:pPr algn="ctr"/>
            <a:r>
              <a:rPr lang="en-US" dirty="0" smtClean="0"/>
              <a:t>Fruits and Veggies: About 4 servings per day</a:t>
            </a:r>
          </a:p>
          <a:p>
            <a:pPr algn="ctr"/>
            <a:r>
              <a:rPr lang="en-US" dirty="0" smtClean="0"/>
              <a:t>Protein: 2 servings per day (13 g/d)</a:t>
            </a:r>
          </a:p>
          <a:p>
            <a:pPr algn="ctr"/>
            <a:r>
              <a:rPr lang="en-US" dirty="0" smtClean="0"/>
              <a:t>Grains:  4 servings per day</a:t>
            </a:r>
          </a:p>
          <a:p>
            <a:pPr algn="ctr"/>
            <a:r>
              <a:rPr lang="en-US" dirty="0" smtClean="0"/>
              <a:t>Water: 1.3 L/d</a:t>
            </a:r>
            <a:endParaRPr lang="en-US" dirty="0"/>
          </a:p>
        </p:txBody>
      </p:sp>
    </p:spTree>
  </p:cSld>
  <p:clrMapOvr>
    <a:masterClrMapping/>
  </p:clrMapOvr>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TotalTime>
  <Words>276</Words>
  <Application>Microsoft Office PowerPoint</Application>
  <PresentationFormat>On-screen Show (4:3)</PresentationFormat>
  <Paragraphs>18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Slide 1</vt:lpstr>
      <vt:lpstr>Slide 2</vt:lpstr>
      <vt:lpstr>Slide 3</vt:lpstr>
      <vt:lpstr>Slide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Susan</dc:creator>
  <cp:lastModifiedBy>Susan</cp:lastModifiedBy>
  <cp:revision>14</cp:revision>
  <dcterms:created xsi:type="dcterms:W3CDTF">2012-03-08T01:41:54Z</dcterms:created>
  <dcterms:modified xsi:type="dcterms:W3CDTF">2013-11-21T23:21:05Z</dcterms:modified>
</cp:coreProperties>
</file>